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9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283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81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49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03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4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68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8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47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05AF1-921F-E746-9175-C4EA28BAA479}" type="datetimeFigureOut">
              <a:rPr lang="en-US" smtClean="0"/>
              <a:t>26/08/13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DE20F-14E5-8443-B9E5-3E0F1F14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4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8002"/>
            <a:ext cx="7772400" cy="1470025"/>
          </a:xfrm>
        </p:spPr>
        <p:txBody>
          <a:bodyPr/>
          <a:lstStyle/>
          <a:p>
            <a:r>
              <a:rPr lang="en-US" dirty="0" smtClean="0"/>
              <a:t>Chapter 6</a:t>
            </a:r>
            <a:br>
              <a:rPr lang="en-US" dirty="0" smtClean="0"/>
            </a:br>
            <a:r>
              <a:rPr lang="en-US" dirty="0" smtClean="0"/>
              <a:t>Critical ethnography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631" y="3886199"/>
            <a:ext cx="8167300" cy="1997253"/>
          </a:xfrm>
        </p:spPr>
        <p:txBody>
          <a:bodyPr>
            <a:normAutofit/>
          </a:bodyPr>
          <a:lstStyle/>
          <a:p>
            <a:r>
              <a:rPr lang="en-US" dirty="0" err="1" smtClean="0"/>
              <a:t>Dutta</a:t>
            </a:r>
            <a:r>
              <a:rPr lang="en-US" dirty="0" smtClean="0"/>
              <a:t> U. (2014). In: Mills J and Birks M (</a:t>
            </a:r>
            <a:r>
              <a:rPr lang="en-US" dirty="0" err="1" smtClean="0"/>
              <a:t>eds</a:t>
            </a:r>
            <a:r>
              <a:rPr lang="en-US" dirty="0" smtClean="0"/>
              <a:t>) </a:t>
            </a:r>
            <a:r>
              <a:rPr lang="en-US" i="1" dirty="0" smtClean="0"/>
              <a:t>Qualitative methodologies: A practical guide. </a:t>
            </a:r>
            <a:r>
              <a:rPr lang="en-US" dirty="0" smtClean="0"/>
              <a:t>London:</a:t>
            </a:r>
            <a:r>
              <a:rPr lang="en-US" i="1" dirty="0" smtClean="0"/>
              <a:t> </a:t>
            </a:r>
            <a:r>
              <a:rPr lang="en-US" dirty="0" smtClean="0"/>
              <a:t>Sage Publications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265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century ethnography anchored in philosophy of realism (reality exists independent of the researcher) </a:t>
            </a:r>
            <a:r>
              <a:rPr lang="en-US" sz="1400" dirty="0" smtClean="0"/>
              <a:t>(</a:t>
            </a:r>
            <a:r>
              <a:rPr lang="en-US" sz="1400" dirty="0" err="1" smtClean="0"/>
              <a:t>Hammersley</a:t>
            </a:r>
            <a:r>
              <a:rPr lang="en-US" sz="1400" dirty="0" smtClean="0"/>
              <a:t>, 2002)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Aim was to produce accurate accounts of different cultures and communities</a:t>
            </a:r>
          </a:p>
          <a:p>
            <a:r>
              <a:rPr lang="en-US" dirty="0" smtClean="0"/>
              <a:t>Social constructivism was a competing epistemology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48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underpinnings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6253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Social constructivism contended that the research product is co-constructed by the researcher and participants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Range of epistemologies reflected in variations of ethnographic approaches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Emergence of explicit social justice agendas such as critical, collaborative, performance and activist ethnography </a:t>
            </a:r>
            <a:r>
              <a:rPr lang="en-US" sz="1400" dirty="0" smtClean="0"/>
              <a:t>(Lassiter, 2005; Madison, 2005; Madison, 2012; Sanford, 2006; </a:t>
            </a:r>
            <a:r>
              <a:rPr lang="en-US" sz="1400" dirty="0" err="1" smtClean="0"/>
              <a:t>Tedlock</a:t>
            </a:r>
            <a:r>
              <a:rPr lang="en-US" sz="1400" dirty="0" smtClean="0"/>
              <a:t>, 2011)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67973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778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Need to reflect on why you may choose ethnography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Need to reflect on which specific ethnographic approach may be the most suitable for your study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Ethnographic approaches include: critical ethnography, performance ethnography, collaborative ethnography, public and activist anthropology</a:t>
            </a:r>
          </a:p>
        </p:txBody>
      </p:sp>
    </p:spTree>
    <p:extLst>
      <p:ext uri="{BB962C8B-B14F-4D97-AF65-F5344CB8AC3E}">
        <p14:creationId xmlns:p14="http://schemas.microsoft.com/office/powerpoint/2010/main" val="4242056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For example, you may feel an ethical responsibility  to address processes of unfairness or injustice in a specific domain </a:t>
            </a:r>
          </a:p>
          <a:p>
            <a:pPr>
              <a:spcAft>
                <a:spcPts val="2400"/>
              </a:spcAft>
            </a:pPr>
            <a:r>
              <a:rPr lang="en-US" i="1" dirty="0"/>
              <a:t>C</a:t>
            </a:r>
            <a:r>
              <a:rPr lang="en-US" i="1" dirty="0" smtClean="0"/>
              <a:t>ritical ethnography </a:t>
            </a:r>
            <a:r>
              <a:rPr lang="en-US" dirty="0" smtClean="0"/>
              <a:t>may therefore be the most appropriate methodological approach to your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964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Aligning philosophy and methodology with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i="1" dirty="0" smtClean="0"/>
              <a:t>Critical ethnography: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involves challenging institutions and regimes that limit choices, constrain resources and marginalize identities</a:t>
            </a:r>
          </a:p>
          <a:p>
            <a:pPr>
              <a:spcAft>
                <a:spcPts val="2400"/>
              </a:spcAft>
            </a:pPr>
            <a:r>
              <a:rPr lang="en-US" dirty="0"/>
              <a:t>i</a:t>
            </a:r>
            <a:r>
              <a:rPr lang="en-US" dirty="0" smtClean="0"/>
              <a:t>s committed to the construction of knowledge from the perspective of those who are subjugated</a:t>
            </a:r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52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A cornerstone of ethnography is the researcher’s deep </a:t>
            </a:r>
            <a:r>
              <a:rPr lang="en-US" dirty="0"/>
              <a:t>i</a:t>
            </a:r>
            <a:r>
              <a:rPr lang="en-US" dirty="0" smtClean="0"/>
              <a:t>mmersion in the community or context of the study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Need to continually examine and evaluate your role as researcher in relation to specific social contexts by asking “</a:t>
            </a:r>
            <a:r>
              <a:rPr lang="en-US" i="1" dirty="0" smtClean="0"/>
              <a:t>when, where, how </a:t>
            </a:r>
            <a:r>
              <a:rPr lang="en-US" dirty="0" smtClean="0"/>
              <a:t>am I?” </a:t>
            </a:r>
            <a:r>
              <a:rPr lang="en-US" sz="1400" dirty="0" smtClean="0"/>
              <a:t>(Trinh, 1991: 157)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8682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Positioning the researcher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4103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Need to take a reflexive stance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Think critically about how your identity as a researcher intersects with the research context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Need to be accountable for your research design, your position of authority and your ethical responsibilities relative to representation and interpretation</a:t>
            </a:r>
          </a:p>
          <a:p>
            <a:pPr>
              <a:spcAft>
                <a:spcPts val="2400"/>
              </a:spcAft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372970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Data is collected in the field and involves the researcher’s participation in a community or setting over an extended period of time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Sampling is usually criterion-based and purposeful i.e. participants are selected to provide the most information-rich data possible</a:t>
            </a:r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8099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840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sz="3500" dirty="0" smtClean="0"/>
              <a:t>Participants are recruited using </a:t>
            </a:r>
            <a:r>
              <a:rPr lang="en-US" sz="3500" i="1" dirty="0"/>
              <a:t>s</a:t>
            </a:r>
            <a:r>
              <a:rPr lang="en-US" sz="3500" i="1" dirty="0" smtClean="0"/>
              <a:t>nowball sampling </a:t>
            </a:r>
            <a:r>
              <a:rPr lang="en-US" sz="3500" dirty="0" smtClean="0"/>
              <a:t>and </a:t>
            </a:r>
            <a:r>
              <a:rPr lang="en-US" sz="3500" i="1" dirty="0" smtClean="0"/>
              <a:t>theoretical sampling </a:t>
            </a:r>
          </a:p>
          <a:p>
            <a:pPr>
              <a:spcAft>
                <a:spcPts val="2400"/>
              </a:spcAft>
            </a:pPr>
            <a:r>
              <a:rPr lang="en-US" sz="3500" dirty="0" smtClean="0"/>
              <a:t>Snowball sampling - existing participants are used to recruit further participants</a:t>
            </a:r>
          </a:p>
          <a:p>
            <a:pPr>
              <a:spcAft>
                <a:spcPts val="2400"/>
              </a:spcAft>
            </a:pPr>
            <a:r>
              <a:rPr lang="en-US" sz="3500" dirty="0" smtClean="0"/>
              <a:t>Theoretical sampling - selecting “incidents, slices of life, time periods or people on the basis of their potential manifestation or representation of important theoretical constructs”</a:t>
            </a:r>
            <a:r>
              <a:rPr lang="en-US" dirty="0" smtClean="0"/>
              <a:t> </a:t>
            </a:r>
            <a:r>
              <a:rPr lang="en-US" sz="1500" dirty="0" smtClean="0"/>
              <a:t>(Patton, 2002: 238)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507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generation and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Data generation and collection methods may include: formal and informal interviews, conversations, observations, surveys, focus groups, performances, collection of archival data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Data may be in the form of </a:t>
            </a:r>
            <a:r>
              <a:rPr lang="en-US" dirty="0" err="1" smtClean="0"/>
              <a:t>fieldnotes</a:t>
            </a:r>
            <a:r>
              <a:rPr lang="en-US" dirty="0" smtClean="0"/>
              <a:t>, interview transcripts, documents, artifacts and images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37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Outline the evolution of critical </a:t>
            </a:r>
            <a:r>
              <a:rPr lang="en-US" dirty="0" smtClean="0"/>
              <a:t>ethnography</a:t>
            </a:r>
            <a:endParaRPr lang="en-AU" dirty="0" smtClean="0">
              <a:effectLst/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Discuss the philosophical assumptions underlying ethnographic </a:t>
            </a:r>
            <a:r>
              <a:rPr lang="en-US" dirty="0" smtClean="0"/>
              <a:t>approaches</a:t>
            </a:r>
            <a:endParaRPr lang="en-AU" dirty="0" smtClean="0">
              <a:effectLst/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Identify the links between epistemological positions and specific </a:t>
            </a:r>
            <a:r>
              <a:rPr lang="en-US" dirty="0" smtClean="0"/>
              <a:t>methods</a:t>
            </a:r>
            <a:endParaRPr lang="en-A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5418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2400"/>
              </a:spcAft>
            </a:pPr>
            <a:r>
              <a:rPr lang="en-US" dirty="0" smtClean="0"/>
              <a:t>Goal is to seek patterns as well as irregularities to explain phenomenon being studied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Ethnographic approaches to data analysis include: cultural analysis, narrative analysis, content analysis, discourse analysis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Approaches may be combined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530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in ethnographic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en-US" dirty="0" smtClean="0"/>
              <a:t>Validation processes must attend to:</a:t>
            </a:r>
          </a:p>
          <a:p>
            <a:pPr>
              <a:spcAft>
                <a:spcPts val="2400"/>
              </a:spcAft>
            </a:pPr>
            <a:r>
              <a:rPr lang="en-US" dirty="0"/>
              <a:t>t</a:t>
            </a:r>
            <a:r>
              <a:rPr lang="en-US" dirty="0" smtClean="0"/>
              <a:t>he role/impact of </a:t>
            </a:r>
            <a:r>
              <a:rPr lang="en-US" dirty="0" err="1" smtClean="0"/>
              <a:t>macrosocial</a:t>
            </a:r>
            <a:r>
              <a:rPr lang="en-US" dirty="0" smtClean="0"/>
              <a:t> forces on the issue being studied</a:t>
            </a:r>
          </a:p>
          <a:p>
            <a:pPr>
              <a:spcAft>
                <a:spcPts val="2400"/>
              </a:spcAft>
            </a:pPr>
            <a:r>
              <a:rPr lang="en-US" dirty="0"/>
              <a:t>i</a:t>
            </a:r>
            <a:r>
              <a:rPr lang="en-US" dirty="0" smtClean="0"/>
              <a:t>nfluences of </a:t>
            </a:r>
            <a:r>
              <a:rPr lang="en-US" dirty="0" err="1" smtClean="0"/>
              <a:t>macrosocial</a:t>
            </a:r>
            <a:r>
              <a:rPr lang="en-US" dirty="0" smtClean="0"/>
              <a:t> forces on peoples’ perceptions and experiences</a:t>
            </a:r>
          </a:p>
          <a:p>
            <a:pPr>
              <a:spcAft>
                <a:spcPts val="2400"/>
              </a:spcAft>
            </a:pPr>
            <a:r>
              <a:rPr lang="en-US" dirty="0"/>
              <a:t>h</a:t>
            </a:r>
            <a:r>
              <a:rPr lang="en-US" dirty="0" smtClean="0"/>
              <a:t>ow power operates at personal, relational and larger structural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32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in ethnographic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8403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/>
              <a:t>p</a:t>
            </a:r>
            <a:r>
              <a:rPr lang="en-US" dirty="0" smtClean="0"/>
              <a:t>romotion of </a:t>
            </a:r>
            <a:r>
              <a:rPr lang="en-US" dirty="0" err="1" smtClean="0"/>
              <a:t>psychopolitical</a:t>
            </a:r>
            <a:r>
              <a:rPr lang="en-US" dirty="0" smtClean="0"/>
              <a:t> literacy</a:t>
            </a:r>
          </a:p>
          <a:p>
            <a:pPr>
              <a:spcAft>
                <a:spcPts val="2400"/>
              </a:spcAft>
            </a:pPr>
            <a:r>
              <a:rPr lang="en-US" dirty="0"/>
              <a:t>e</a:t>
            </a:r>
            <a:r>
              <a:rPr lang="en-US" dirty="0" smtClean="0"/>
              <a:t>ducation and empowerment of participants to address social injustice at individual, community and institutional levels</a:t>
            </a:r>
          </a:p>
          <a:p>
            <a:pPr>
              <a:spcAft>
                <a:spcPts val="2400"/>
              </a:spcAft>
            </a:pPr>
            <a:r>
              <a:rPr lang="en-US" dirty="0"/>
              <a:t>p</a:t>
            </a:r>
            <a:r>
              <a:rPr lang="en-US" dirty="0" smtClean="0"/>
              <a:t>romotion of solidarity</a:t>
            </a:r>
          </a:p>
          <a:p>
            <a:pPr>
              <a:spcAft>
                <a:spcPts val="2400"/>
              </a:spcAft>
            </a:pPr>
            <a:r>
              <a:rPr lang="en-US" dirty="0" err="1"/>
              <a:t>p</a:t>
            </a:r>
            <a:r>
              <a:rPr lang="en-US" dirty="0" err="1" smtClean="0"/>
              <a:t>ositionality</a:t>
            </a:r>
            <a:r>
              <a:rPr lang="en-US" dirty="0" smtClean="0"/>
              <a:t>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contingencies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5610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(Re)presentation and dissemination of ethnographic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6628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The end product of an ethnographic study is usually an ethnographic text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Emerging fields of critical performance ethnography and </a:t>
            </a:r>
            <a:r>
              <a:rPr lang="en-US" dirty="0" err="1" smtClean="0"/>
              <a:t>ethnodrama</a:t>
            </a:r>
            <a:r>
              <a:rPr lang="en-US" dirty="0" smtClean="0"/>
              <a:t>, which render visible dynamic interactions between power, politics and poetics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Seek to strike a balance between participants’ voices and meaning and ethnographer’s interpretation and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68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(Re)presentation and dissemination of ethnographic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877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Differs from other research methods in so far as data analysis and production of ethnographic text are iteratively intertwined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Production of ethnographic text should reflect </a:t>
            </a:r>
            <a:r>
              <a:rPr lang="en-US" dirty="0" err="1" smtClean="0"/>
              <a:t>intersubjective</a:t>
            </a:r>
            <a:r>
              <a:rPr lang="en-US" dirty="0" smtClean="0"/>
              <a:t> and collaborative processes involved in fieldwork 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Depending on findings, dissemination may take many forms, including non-academic avenues such as news media, local agencies, policy recommendations, grassroots activism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30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8700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2400"/>
              </a:spcAft>
            </a:pPr>
            <a:r>
              <a:rPr lang="en-US" sz="3500" dirty="0" smtClean="0"/>
              <a:t>Importance of determining the appropriateness of using particular ethnographic approaches</a:t>
            </a:r>
          </a:p>
          <a:p>
            <a:pPr>
              <a:spcAft>
                <a:spcPts val="2400"/>
              </a:spcAft>
            </a:pPr>
            <a:r>
              <a:rPr lang="en-US" sz="3500" dirty="0"/>
              <a:t>T</a:t>
            </a:r>
            <a:r>
              <a:rPr lang="en-US" sz="3500" dirty="0" smtClean="0"/>
              <a:t>he concerns of relatively small groups of ‘local’ people is of intrinsic value in ethnography</a:t>
            </a:r>
          </a:p>
          <a:p>
            <a:pPr>
              <a:spcAft>
                <a:spcPts val="2400"/>
              </a:spcAft>
            </a:pPr>
            <a:r>
              <a:rPr lang="en-US" sz="3500" dirty="0" smtClean="0"/>
              <a:t>Ethical imperative to examine local or </a:t>
            </a:r>
            <a:r>
              <a:rPr lang="en-US" sz="3500" dirty="0" err="1" smtClean="0"/>
              <a:t>micropolitical</a:t>
            </a:r>
            <a:r>
              <a:rPr lang="en-US" sz="3500" dirty="0" smtClean="0"/>
              <a:t> contexts within </a:t>
            </a:r>
            <a:r>
              <a:rPr lang="en-US" sz="3500" dirty="0" err="1" smtClean="0"/>
              <a:t>macrosocial</a:t>
            </a:r>
            <a:r>
              <a:rPr lang="en-US" sz="3500" dirty="0" smtClean="0"/>
              <a:t> national, transnational and global formations</a:t>
            </a:r>
          </a:p>
          <a:p>
            <a:pPr>
              <a:spcAft>
                <a:spcPts val="2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34021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sz="2200" dirty="0" err="1"/>
              <a:t>Denzin</a:t>
            </a:r>
            <a:r>
              <a:rPr lang="en-US" sz="2200" dirty="0"/>
              <a:t> </a:t>
            </a:r>
            <a:r>
              <a:rPr lang="en-US" sz="2200" dirty="0" smtClean="0"/>
              <a:t>N </a:t>
            </a:r>
            <a:r>
              <a:rPr lang="en-US" sz="2200" dirty="0"/>
              <a:t>and Lincoln </a:t>
            </a:r>
            <a:r>
              <a:rPr lang="en-US" sz="2200" dirty="0" smtClean="0"/>
              <a:t>Y. </a:t>
            </a:r>
            <a:r>
              <a:rPr lang="en-US" sz="2200" dirty="0"/>
              <a:t>(2011) Introduction: The discipline and practice of qualitative research. In: </a:t>
            </a:r>
            <a:r>
              <a:rPr lang="en-US" sz="2200" dirty="0" err="1"/>
              <a:t>Denzin</a:t>
            </a:r>
            <a:r>
              <a:rPr lang="en-US" sz="2200" dirty="0"/>
              <a:t> </a:t>
            </a:r>
            <a:r>
              <a:rPr lang="en-US" sz="2200" dirty="0" smtClean="0"/>
              <a:t>N </a:t>
            </a:r>
            <a:r>
              <a:rPr lang="en-US" sz="2200" dirty="0"/>
              <a:t>and Lincoln </a:t>
            </a:r>
            <a:r>
              <a:rPr lang="en-US" sz="2200" dirty="0" smtClean="0"/>
              <a:t>Y </a:t>
            </a:r>
            <a:r>
              <a:rPr lang="en-US" sz="2200" dirty="0"/>
              <a:t>(</a:t>
            </a:r>
            <a:r>
              <a:rPr lang="en-US" sz="2200" dirty="0" err="1"/>
              <a:t>eds</a:t>
            </a:r>
            <a:r>
              <a:rPr lang="en-US" sz="2200" dirty="0"/>
              <a:t>) </a:t>
            </a:r>
            <a:r>
              <a:rPr lang="en-US" sz="2200" i="1" dirty="0"/>
              <a:t>Handbook of Qualitative Research. </a:t>
            </a:r>
            <a:r>
              <a:rPr lang="en-US" sz="2200" dirty="0"/>
              <a:t>4th ed. Thousand Oaks: Sage Publications, Inc., 1–20</a:t>
            </a:r>
            <a:r>
              <a:rPr lang="en-US" sz="22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200" dirty="0" err="1"/>
              <a:t>Hammersley</a:t>
            </a:r>
            <a:r>
              <a:rPr lang="en-US" sz="2200" dirty="0"/>
              <a:t> M. (2002) Ethnography and realism. In A. </a:t>
            </a:r>
            <a:r>
              <a:rPr lang="en-US" sz="2200" dirty="0" smtClean="0"/>
              <a:t>M </a:t>
            </a:r>
            <a:r>
              <a:rPr lang="en-US" sz="2200" dirty="0" err="1"/>
              <a:t>Huberman</a:t>
            </a:r>
            <a:r>
              <a:rPr lang="en-US" sz="2200" dirty="0"/>
              <a:t> </a:t>
            </a:r>
            <a:r>
              <a:rPr lang="en-US" sz="2200" dirty="0" smtClean="0"/>
              <a:t>and M </a:t>
            </a:r>
            <a:r>
              <a:rPr lang="en-US" sz="2200" dirty="0"/>
              <a:t>Miles </a:t>
            </a:r>
            <a:r>
              <a:rPr lang="en-US" sz="2200" dirty="0" smtClean="0"/>
              <a:t>(</a:t>
            </a:r>
            <a:r>
              <a:rPr lang="en-US" sz="2200" dirty="0" err="1" smtClean="0"/>
              <a:t>eds</a:t>
            </a:r>
            <a:r>
              <a:rPr lang="en-US" sz="2200" dirty="0" smtClean="0"/>
              <a:t>)</a:t>
            </a:r>
            <a:r>
              <a:rPr lang="en-US" sz="2200" dirty="0"/>
              <a:t>. </a:t>
            </a:r>
            <a:r>
              <a:rPr lang="en-US" sz="2200" i="1" dirty="0"/>
              <a:t>The Qualitative Researcher’s Companion. </a:t>
            </a:r>
            <a:r>
              <a:rPr lang="en-US" sz="2200" dirty="0"/>
              <a:t>1st ed. Thousand Oaks, California: Sage Publications, Inc., 65-80</a:t>
            </a:r>
            <a:r>
              <a:rPr lang="en-US" sz="22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Lassiter </a:t>
            </a:r>
            <a:r>
              <a:rPr lang="en-US" sz="2200" dirty="0" smtClean="0"/>
              <a:t>L. </a:t>
            </a:r>
            <a:r>
              <a:rPr lang="en-US" sz="2200" dirty="0"/>
              <a:t>(2005) </a:t>
            </a:r>
            <a:r>
              <a:rPr lang="en-US" sz="2200" i="1" dirty="0"/>
              <a:t>The Chicago guide to collaborative </a:t>
            </a:r>
            <a:r>
              <a:rPr lang="en-US" sz="2200" i="1" dirty="0" smtClean="0"/>
              <a:t>ethnography</a:t>
            </a:r>
            <a:r>
              <a:rPr lang="en-US" sz="2200" dirty="0" smtClean="0"/>
              <a:t>: </a:t>
            </a:r>
            <a:r>
              <a:rPr lang="en-US" sz="2200" dirty="0"/>
              <a:t>University of Chicago Press.</a:t>
            </a:r>
            <a:endParaRPr lang="en-AU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Madison </a:t>
            </a:r>
            <a:r>
              <a:rPr lang="en-US" sz="2200" dirty="0" smtClean="0"/>
              <a:t>D. </a:t>
            </a:r>
            <a:r>
              <a:rPr lang="en-US" sz="2200" dirty="0"/>
              <a:t>(2005) </a:t>
            </a:r>
            <a:r>
              <a:rPr lang="en-US" sz="2200" i="1" dirty="0"/>
              <a:t>Critical ethnography: Method, ethics, and performance, </a:t>
            </a:r>
            <a:r>
              <a:rPr lang="en-US" sz="2200" dirty="0"/>
              <a:t>Thousand </a:t>
            </a:r>
            <a:r>
              <a:rPr lang="en-US" sz="2200" dirty="0" smtClean="0"/>
              <a:t>Oaks: </a:t>
            </a:r>
            <a:r>
              <a:rPr lang="en-US" sz="2200" dirty="0"/>
              <a:t>Sage Publications.</a:t>
            </a:r>
            <a:endParaRPr lang="en-AU" sz="2200" dirty="0"/>
          </a:p>
          <a:p>
            <a:pPr>
              <a:spcAft>
                <a:spcPts val="600"/>
              </a:spcAft>
            </a:pPr>
            <a:r>
              <a:rPr lang="en-US" sz="2200" dirty="0"/>
              <a:t>Madison </a:t>
            </a:r>
            <a:r>
              <a:rPr lang="en-US" sz="2200" dirty="0" smtClean="0"/>
              <a:t>D. </a:t>
            </a:r>
            <a:r>
              <a:rPr lang="en-US" sz="2200" dirty="0"/>
              <a:t>(2012) </a:t>
            </a:r>
            <a:r>
              <a:rPr lang="en-US" sz="2200" i="1" dirty="0"/>
              <a:t>Critical ethnography: Method, ethics, and performance, </a:t>
            </a:r>
            <a:r>
              <a:rPr lang="en-US" sz="2200" dirty="0"/>
              <a:t>Thousand Oaks: Sage </a:t>
            </a:r>
            <a:r>
              <a:rPr lang="en-US" sz="2200" dirty="0" smtClean="0"/>
              <a:t>Publications </a:t>
            </a:r>
            <a:r>
              <a:rPr lang="en-US" sz="2200" dirty="0"/>
              <a:t>Inc</a:t>
            </a:r>
            <a:r>
              <a:rPr lang="en-US" sz="22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US" sz="2200" dirty="0"/>
              <a:t>Patton </a:t>
            </a:r>
            <a:r>
              <a:rPr lang="en-US" sz="2200" dirty="0" smtClean="0"/>
              <a:t>M. </a:t>
            </a:r>
            <a:r>
              <a:rPr lang="en-US" sz="2200" dirty="0"/>
              <a:t>(2002) </a:t>
            </a:r>
            <a:r>
              <a:rPr lang="en-US" sz="2200" i="1" dirty="0"/>
              <a:t>Qualitative Research &amp; Evaluation Methods, </a:t>
            </a:r>
            <a:r>
              <a:rPr lang="en-US" sz="2200"/>
              <a:t>Thousand </a:t>
            </a:r>
            <a:r>
              <a:rPr lang="en-US" sz="2200" smtClean="0"/>
              <a:t>Oaks: </a:t>
            </a:r>
            <a:r>
              <a:rPr lang="en-US" sz="2200" dirty="0"/>
              <a:t>Sage Publications</a:t>
            </a:r>
            <a:r>
              <a:rPr lang="en-US" sz="2200" dirty="0" smtClean="0"/>
              <a:t>.</a:t>
            </a:r>
            <a:endParaRPr lang="en-AU" sz="2200" dirty="0"/>
          </a:p>
          <a:p>
            <a:endParaRPr lang="en-AU" sz="1800" dirty="0"/>
          </a:p>
          <a:p>
            <a:endParaRPr lang="en-AU" sz="1800" dirty="0"/>
          </a:p>
          <a:p>
            <a:endParaRPr lang="en-AU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3784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2000" dirty="0" smtClean="0"/>
              <a:t>Sanford V. (2006) Introduction. Engaged Observer. In: Sanford V and Angel-Ajani A (</a:t>
            </a:r>
            <a:r>
              <a:rPr lang="en-US" sz="2000" dirty="0" err="1" smtClean="0"/>
              <a:t>eds</a:t>
            </a:r>
            <a:r>
              <a:rPr lang="en-US" sz="2000" dirty="0" smtClean="0"/>
              <a:t>) </a:t>
            </a:r>
            <a:r>
              <a:rPr lang="en-US" sz="2000" i="1" dirty="0" smtClean="0"/>
              <a:t>Anthropology, Advocacy, and Activism.</a:t>
            </a:r>
            <a:r>
              <a:rPr lang="en-US" sz="2000" dirty="0" smtClean="0"/>
              <a:t> Rutgers University Press, 1-18.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/>
              <a:t>Tedlock</a:t>
            </a:r>
            <a:r>
              <a:rPr lang="en-US" sz="2000" dirty="0" smtClean="0"/>
              <a:t> B. (2000) Ethnography and ethnographic representation. In: </a:t>
            </a:r>
            <a:r>
              <a:rPr lang="en-US" sz="2000" dirty="0" err="1" smtClean="0"/>
              <a:t>Denzin</a:t>
            </a:r>
            <a:r>
              <a:rPr lang="en-US" sz="2000" dirty="0" smtClean="0"/>
              <a:t> N and Lincoln YS (</a:t>
            </a:r>
            <a:r>
              <a:rPr lang="en-US" sz="2000" dirty="0" err="1" smtClean="0"/>
              <a:t>eds</a:t>
            </a:r>
            <a:r>
              <a:rPr lang="en-US" sz="2000" dirty="0" smtClean="0"/>
              <a:t>) </a:t>
            </a:r>
            <a:r>
              <a:rPr lang="en-US" sz="2000" i="1" dirty="0" smtClean="0"/>
              <a:t>Handbook of Qualitative Research. </a:t>
            </a:r>
            <a:r>
              <a:rPr lang="en-US" sz="2000" dirty="0" smtClean="0"/>
              <a:t>2nd ed. Thousand Oaks: Sage Publications </a:t>
            </a:r>
            <a:r>
              <a:rPr lang="en-US" sz="2000" dirty="0" err="1" smtClean="0"/>
              <a:t>Inc</a:t>
            </a:r>
            <a:r>
              <a:rPr lang="en-US" sz="2000" dirty="0" smtClean="0"/>
              <a:t>, 455-486.</a:t>
            </a:r>
          </a:p>
          <a:p>
            <a:pPr>
              <a:spcAft>
                <a:spcPts val="600"/>
              </a:spcAft>
            </a:pPr>
            <a:r>
              <a:rPr lang="en-US" sz="2000" dirty="0" err="1" smtClean="0"/>
              <a:t>Tedlock</a:t>
            </a:r>
            <a:r>
              <a:rPr lang="en-US" sz="2000" dirty="0" smtClean="0"/>
              <a:t> B. (2011) Braiding narrative ethnography with memoir and creative nonfiction. In: </a:t>
            </a:r>
            <a:r>
              <a:rPr lang="en-US" sz="2000" dirty="0" err="1" smtClean="0"/>
              <a:t>Denzin</a:t>
            </a:r>
            <a:r>
              <a:rPr lang="en-US" sz="2000" dirty="0" smtClean="0"/>
              <a:t> NK and Lincoln YS (</a:t>
            </a:r>
            <a:r>
              <a:rPr lang="en-US" sz="2000" dirty="0" err="1" smtClean="0"/>
              <a:t>eds</a:t>
            </a:r>
            <a:r>
              <a:rPr lang="en-US" sz="2000" dirty="0" smtClean="0"/>
              <a:t>) </a:t>
            </a:r>
            <a:r>
              <a:rPr lang="en-US" sz="2000" i="1" dirty="0" smtClean="0"/>
              <a:t>Handbook of Qualitative Research. </a:t>
            </a:r>
            <a:r>
              <a:rPr lang="en-US" sz="2000" dirty="0" smtClean="0"/>
              <a:t>4 ed. Thousand Oaks: Sage Publications </a:t>
            </a:r>
            <a:r>
              <a:rPr lang="en-US" sz="2000" dirty="0" err="1" smtClean="0"/>
              <a:t>Inc</a:t>
            </a:r>
            <a:r>
              <a:rPr lang="en-US" sz="2000" dirty="0" smtClean="0"/>
              <a:t>, 331-340.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Trinh TM. (1991) </a:t>
            </a:r>
            <a:r>
              <a:rPr lang="en-US" sz="2000" i="1" dirty="0" smtClean="0"/>
              <a:t>When the moon waxes red: Representation, gender and cultural politics., </a:t>
            </a:r>
            <a:r>
              <a:rPr lang="en-US" sz="2000" dirty="0" smtClean="0"/>
              <a:t>New York: </a:t>
            </a:r>
            <a:r>
              <a:rPr lang="en-US" sz="2000" dirty="0" err="1" smtClean="0"/>
              <a:t>Routledge</a:t>
            </a:r>
            <a:r>
              <a:rPr lang="en-US" sz="2000" dirty="0" smtClean="0"/>
              <a:t>.</a:t>
            </a:r>
            <a:endParaRPr lang="en-AU" sz="2000" dirty="0" smtClean="0"/>
          </a:p>
        </p:txBody>
      </p:sp>
    </p:spTree>
    <p:extLst>
      <p:ext uri="{BB962C8B-B14F-4D97-AF65-F5344CB8AC3E}">
        <p14:creationId xmlns:p14="http://schemas.microsoft.com/office/powerpoint/2010/main" val="3138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Aft>
                <a:spcPts val="2400"/>
              </a:spcAft>
              <a:buNone/>
            </a:pPr>
            <a:r>
              <a:rPr lang="en-US" dirty="0" smtClean="0"/>
              <a:t>Describe </a:t>
            </a:r>
            <a:r>
              <a:rPr lang="en-US" dirty="0"/>
              <a:t>the critical role of the ethnographer in the research </a:t>
            </a:r>
            <a:r>
              <a:rPr lang="en-US" dirty="0" smtClean="0"/>
              <a:t>process</a:t>
            </a:r>
            <a:endParaRPr lang="en-AU" dirty="0" smtClean="0">
              <a:effectLst/>
            </a:endParaRPr>
          </a:p>
          <a:p>
            <a:pPr marL="0" lvl="0" indent="0">
              <a:spcAft>
                <a:spcPts val="2400"/>
              </a:spcAft>
              <a:buNone/>
            </a:pPr>
            <a:r>
              <a:rPr lang="en-US" dirty="0"/>
              <a:t>Explore key ethical and validation issues in ethnographic </a:t>
            </a:r>
            <a:r>
              <a:rPr lang="en-US" dirty="0" smtClean="0"/>
              <a:t>research</a:t>
            </a:r>
            <a:endParaRPr lang="en-AU" dirty="0" smtClean="0">
              <a:effectLst/>
            </a:endParaRPr>
          </a:p>
          <a:p>
            <a:pPr marL="0" indent="0">
              <a:spcAft>
                <a:spcPts val="2400"/>
              </a:spcAft>
              <a:buNone/>
            </a:pPr>
            <a:r>
              <a:rPr lang="en-US" dirty="0"/>
              <a:t>Identify the range of methods available for data collection, analysis, and dissemination of ethnographic </a:t>
            </a:r>
            <a:r>
              <a:rPr lang="en-US" dirty="0" smtClean="0"/>
              <a:t>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688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853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Ethnography is derived from the Greek </a:t>
            </a:r>
            <a:r>
              <a:rPr lang="en-US" i="1" dirty="0" smtClean="0"/>
              <a:t>ethos</a:t>
            </a:r>
            <a:r>
              <a:rPr lang="en-US" dirty="0" smtClean="0"/>
              <a:t>, meaning nation or people and </a:t>
            </a:r>
            <a:r>
              <a:rPr lang="en-US" i="1" dirty="0" err="1" smtClean="0"/>
              <a:t>graphia</a:t>
            </a:r>
            <a:r>
              <a:rPr lang="en-US" i="1" dirty="0" smtClean="0"/>
              <a:t> </a:t>
            </a:r>
            <a:r>
              <a:rPr lang="en-US" dirty="0" smtClean="0"/>
              <a:t>meaning writing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Traditionally ethnography refers to the descriptive study of ‘other’ (usually non-western) cultures</a:t>
            </a:r>
          </a:p>
          <a:p>
            <a:pPr>
              <a:spcAft>
                <a:spcPts val="2400"/>
              </a:spcAft>
            </a:pPr>
            <a:r>
              <a:rPr lang="en-US" dirty="0"/>
              <a:t>E</a:t>
            </a:r>
            <a:r>
              <a:rPr lang="en-US" dirty="0" smtClean="0"/>
              <a:t>thnography has come to mean different things in different historical and political contexts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1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853"/>
          </a:xfrm>
        </p:spPr>
        <p:txBody>
          <a:bodyPr>
            <a:normAutofit lnSpcReduction="10000"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In this chapter ethnography refers to a “methodology rooted in the humanistic and social justice commitments of qualitative enquiry” </a:t>
            </a:r>
            <a:r>
              <a:rPr lang="en-US" sz="1400" dirty="0" smtClean="0"/>
              <a:t>(</a:t>
            </a:r>
            <a:r>
              <a:rPr lang="en-US" sz="1400" dirty="0" err="1" smtClean="0"/>
              <a:t>Denzin</a:t>
            </a:r>
            <a:r>
              <a:rPr lang="en-US" sz="1400" dirty="0" smtClean="0"/>
              <a:t> and Lincoln, 2011)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May be traced to classical anthropological efforts to understand &amp; elaborate culture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Evolved as a social science methodology during the 19</a:t>
            </a:r>
            <a:r>
              <a:rPr lang="en-US" baseline="30000" dirty="0" smtClean="0"/>
              <a:t>th</a:t>
            </a:r>
            <a:r>
              <a:rPr lang="en-US" dirty="0" smtClean="0"/>
              <a:t> and 20</a:t>
            </a:r>
            <a:r>
              <a:rPr lang="en-US" baseline="30000" dirty="0" smtClean="0"/>
              <a:t>th</a:t>
            </a:r>
            <a:r>
              <a:rPr lang="en-US" dirty="0" smtClean="0"/>
              <a:t> centuries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8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85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During the mid to late 19</a:t>
            </a:r>
            <a:r>
              <a:rPr lang="en-US" baseline="30000" dirty="0" smtClean="0"/>
              <a:t>th</a:t>
            </a:r>
            <a:r>
              <a:rPr lang="en-US" dirty="0" smtClean="0"/>
              <a:t> century, recognized need to acquire knowledge of cultures through direct participation </a:t>
            </a:r>
            <a:r>
              <a:rPr lang="en-US" sz="1400" dirty="0" smtClean="0"/>
              <a:t>(</a:t>
            </a:r>
            <a:r>
              <a:rPr lang="en-US" sz="1400" dirty="0" err="1" smtClean="0"/>
              <a:t>Tedlock</a:t>
            </a:r>
            <a:r>
              <a:rPr lang="en-US" sz="1400" dirty="0" smtClean="0"/>
              <a:t>, 2000)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Development linked to work of two anthropologists – Franz Boas and </a:t>
            </a:r>
            <a:r>
              <a:rPr lang="en-US" dirty="0" err="1" smtClean="0"/>
              <a:t>Bronislaw</a:t>
            </a:r>
            <a:r>
              <a:rPr lang="en-US" dirty="0" smtClean="0"/>
              <a:t> Malinowski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740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5485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Commitment to a comprehensive understanding of culture through participant observation over extended periods of stay in the field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1920s - scholars at the University of Chicago changed the focus from study of cultures of foreign lands towards study of urban landscapes 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73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20828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1960s and 1970s - </a:t>
            </a:r>
            <a:r>
              <a:rPr lang="en-US" dirty="0"/>
              <a:t>e</a:t>
            </a:r>
            <a:r>
              <a:rPr lang="en-US" dirty="0" smtClean="0"/>
              <a:t>thno methodologies and symbolic and interpretive anthropologies were two major influences on ethnography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1980s – ethnography became politicized with influence of feminist, critical, Indigenous and postmodern approaches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39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6903"/>
          </a:xfrm>
        </p:spPr>
        <p:txBody>
          <a:bodyPr>
            <a:normAutofit/>
          </a:bodyPr>
          <a:lstStyle/>
          <a:p>
            <a:pPr>
              <a:spcAft>
                <a:spcPts val="2400"/>
              </a:spcAft>
            </a:pPr>
            <a:r>
              <a:rPr lang="en-US" dirty="0" smtClean="0"/>
              <a:t>Distinct shift in ethnography toward studying existing social suffering and inequities</a:t>
            </a:r>
          </a:p>
          <a:p>
            <a:pPr>
              <a:spcAft>
                <a:spcPts val="2400"/>
              </a:spcAft>
            </a:pPr>
            <a:r>
              <a:rPr lang="en-US" dirty="0" smtClean="0"/>
              <a:t>Contemporary moves in anthropology towards activist, civic and public agendas</a:t>
            </a:r>
          </a:p>
          <a:p>
            <a:pPr>
              <a:spcAft>
                <a:spcPts val="2400"/>
              </a:spcAft>
            </a:pPr>
            <a:endParaRPr lang="en-US" dirty="0" smtClean="0"/>
          </a:p>
          <a:p>
            <a:pPr>
              <a:spcAft>
                <a:spcPts val="24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292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1427</Words>
  <Application>Microsoft Macintosh PowerPoint</Application>
  <PresentationFormat>On-screen Show (4:3)</PresentationFormat>
  <Paragraphs>109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Chapter 6 Critical ethnography</vt:lpstr>
      <vt:lpstr>Learning objectives</vt:lpstr>
      <vt:lpstr>Learning objectives</vt:lpstr>
      <vt:lpstr>Historical overview</vt:lpstr>
      <vt:lpstr>Historical overview</vt:lpstr>
      <vt:lpstr>Historical overview</vt:lpstr>
      <vt:lpstr>Historical overview</vt:lpstr>
      <vt:lpstr>Historical overview</vt:lpstr>
      <vt:lpstr>Historical overview</vt:lpstr>
      <vt:lpstr>Philosophical underpinnings</vt:lpstr>
      <vt:lpstr>Philosophical underpinnings</vt:lpstr>
      <vt:lpstr>Aligning philosophy and methodology with purpose</vt:lpstr>
      <vt:lpstr>Aligning philosophy and methodology with purpose</vt:lpstr>
      <vt:lpstr>Aligning philosophy and methodology with purpose</vt:lpstr>
      <vt:lpstr>Positioning the researcher</vt:lpstr>
      <vt:lpstr>Positioning the researcher</vt:lpstr>
      <vt:lpstr>Data generation and collection</vt:lpstr>
      <vt:lpstr>Data generation and collection</vt:lpstr>
      <vt:lpstr>Data generation and collection</vt:lpstr>
      <vt:lpstr>Data analysis</vt:lpstr>
      <vt:lpstr>Quality in ethnographic research</vt:lpstr>
      <vt:lpstr>Quality in ethnographic research</vt:lpstr>
      <vt:lpstr>(Re)presentation and dissemination of ethnographic research</vt:lpstr>
      <vt:lpstr>(Re)presentation and dissemination of ethnographic research</vt:lpstr>
      <vt:lpstr>Summary</vt:lpstr>
      <vt:lpstr>References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JenniferCS</dc:creator>
  <cp:lastModifiedBy>JenniferCS</cp:lastModifiedBy>
  <cp:revision>27</cp:revision>
  <dcterms:created xsi:type="dcterms:W3CDTF">2013-05-28T02:29:40Z</dcterms:created>
  <dcterms:modified xsi:type="dcterms:W3CDTF">2013-08-26T03:30:03Z</dcterms:modified>
</cp:coreProperties>
</file>